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552B2B-CBEC-49A0-B192-66D16C804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BA8D71-033E-4034-8FA3-9AEA131C4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C8C36F-9CD7-45DF-8743-9656A38C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4D36EF-BDB7-4318-8336-66D325D3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35FA44-A099-4EE6-A1B7-AF10E0612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001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FA95E-165E-4C30-9807-859EBC84F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5C7ACA-480F-41B1-B894-FB7F43D6C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F79ED7-47A0-4473-B7F6-4706F775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45615-BECF-4A5E-BE70-BCBAF020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7B121C-F9BB-423D-9CD4-EF0ED5A0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793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DF5140-D50E-4769-9E54-55A9F6117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23458A-3639-481C-A24B-D55400626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7BB0C5-7965-4A7C-BEB2-89A7C69F6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BAE28-14B2-427F-BE66-D5E650461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CCC01-84DC-4CFC-9915-1DB429A9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151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F358F-13AC-4A4F-BE58-5DD72E1A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CDABB-C480-4714-BE77-B97CF279E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B4CFBE-1CE0-40F6-9A84-56E022A0D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3CD026-43DA-4DCC-8D20-6F1EAE1FF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AFB0A9-E425-4481-9DB9-9D39CE269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0676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77B05-976D-4A2A-AD59-5C6A04BA9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61DCDF-2F4A-465F-AFA7-3A105A6FA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A4C25E-DA51-4C03-8ADE-D531DA2E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EF855B-67D0-4E16-AA85-BA85F782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DFCD7E-AE4C-4210-B92A-15217BA9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820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BE33C6-5FCD-4F7A-B0A4-FD673EB1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A57DAF-5361-41D1-97A0-1138234AD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CEDD25-5293-40C8-96AD-2190BB955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0E7268-E433-44C4-BEED-7DC0D6A2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07B60C-9894-407D-80E9-F43508537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FF1773-48EF-4F84-8669-84132941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582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0B822-F2D8-42DD-9A3F-BA71A6DE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DF067A-C676-4072-B0B0-52C1D85A8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E5F619-15DC-4302-9275-F22EE9171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E835F1-B4B9-46A4-ACAF-FDF4D313D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89DCB69-7975-4E40-8F86-A0496AE0AC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66CC9A-0C18-4322-82B0-FF4ECBA9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582410-50F7-4315-AE23-DDF140E9E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51981F-E064-4B8B-B5DB-87365888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907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0A9B4-ADA6-4170-A857-6AF112B00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C7BBA68-F176-42BA-86E7-3F8AF07D5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A0879C-C18C-4A2D-A651-E6F7DBE7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43ABEC-45A4-470F-8947-921F256B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134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854BC3-C690-451A-A5F5-C993DFFA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72714D-0748-4904-8044-A038466F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92A2DA-8A41-47DD-BDE2-DF4F1C35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938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39DA1-D806-4DF2-8080-1AD41F1B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50A33F-6DA0-4A84-A539-4F3D314EC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700D1E-7505-49BF-B973-5D7695DCA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B38993-DE5B-467A-B4BF-1F5F45E8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AB7151-D223-48E8-95BD-D88FB0CB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049605-0F9A-4EE7-8C4D-E41E4C322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423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E2EBB-5C51-420C-A38B-0B1DB14D7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180020-BAAD-49A6-9F1F-F798AF8DD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7CDF5E-CA06-4D3C-B317-30018DBF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F771B5-B104-4E94-B6C8-5F34C983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B91F63-6DFA-482A-95DB-3E28B3CC5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1D6277-473C-44D2-8DC3-966CD068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968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B73216-998E-4A1E-8391-8DB7A3E20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013EF2-A8E5-485E-9492-BA4D9264D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DF4DA1-1C81-43DA-8DC7-7A26B18BE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664B9-BA93-480A-904C-A19A88A3A1C1}" type="datetimeFigureOut">
              <a:rPr lang="es-PE" smtClean="0"/>
              <a:t>22/04/2019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4B23A5-2982-43B0-B157-10A83D668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1D7AF7-DBDC-40AF-9C00-D79224982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C01F-725C-449C-8BAB-54E3BA797D2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556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cnog.org/nogs-nacionales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6467585-F813-4270-87B4-CA26CCDA656B}"/>
              </a:ext>
            </a:extLst>
          </p:cNvPr>
          <p:cNvSpPr txBox="1"/>
          <p:nvPr/>
        </p:nvSpPr>
        <p:spPr>
          <a:xfrm>
            <a:off x="1202825" y="850178"/>
            <a:ext cx="96099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Perú NOG</a:t>
            </a:r>
          </a:p>
          <a:p>
            <a:endParaRPr lang="es-ES" dirty="0"/>
          </a:p>
          <a:p>
            <a:r>
              <a:rPr lang="es-ES" dirty="0"/>
              <a:t>El 22 de mayo del 2015 se crea el grupo PERUNOG (</a:t>
            </a:r>
            <a:r>
              <a:rPr lang="es-ES" dirty="0" err="1"/>
              <a:t>Peru</a:t>
            </a:r>
            <a:r>
              <a:rPr lang="es-ES" dirty="0"/>
              <a:t> Network </a:t>
            </a:r>
            <a:r>
              <a:rPr lang="es-ES" dirty="0" err="1"/>
              <a:t>Operators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) aprovechando la ocasión de celebrarse en Lima el evento LACNIC23. El grupo se forma con la idea de crear una comunidad para intercambiar de manera abierta información técnica y experiencias que permitan acelerar nuestro desarrollo.</a:t>
            </a:r>
          </a:p>
          <a:p>
            <a:endParaRPr lang="es-ES" dirty="0"/>
          </a:p>
          <a:p>
            <a:r>
              <a:rPr lang="es-ES" b="1" dirty="0"/>
              <a:t>Nuestra Visión:</a:t>
            </a:r>
            <a:br>
              <a:rPr lang="es-ES" dirty="0"/>
            </a:br>
            <a:r>
              <a:rPr lang="es-ES" dirty="0"/>
              <a:t>Ser el principal referente técnico a nivel nacional en temas de conectividad IP e Internet.</a:t>
            </a:r>
          </a:p>
          <a:p>
            <a:endParaRPr lang="es-ES" dirty="0"/>
          </a:p>
          <a:p>
            <a:r>
              <a:rPr lang="es-ES" b="1" dirty="0"/>
              <a:t>Nuestra Misión:</a:t>
            </a:r>
            <a:br>
              <a:rPr lang="es-ES" dirty="0"/>
            </a:br>
            <a:r>
              <a:rPr lang="es-ES" dirty="0"/>
              <a:t>Promover el desarrollo de la conectividad IP e Internet en el Perú como una herramienta de inclusión social, cultural y en educación; mediante la libre colaboración e intercambio de conocimiento entre operadores de redes IP, instituciones educativas, gobierno y público en general.</a:t>
            </a:r>
            <a:endParaRPr lang="es-ES" dirty="0"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807D4A-3756-4E62-A8F7-8E5DB6AA4966}"/>
              </a:ext>
            </a:extLst>
          </p:cNvPr>
          <p:cNvSpPr/>
          <p:nvPr/>
        </p:nvSpPr>
        <p:spPr>
          <a:xfrm>
            <a:off x="2811890" y="5544839"/>
            <a:ext cx="374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https://www.facebook.com/perunog/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9A501-DE54-4E34-951E-6DA89EBCE55C}"/>
              </a:ext>
            </a:extLst>
          </p:cNvPr>
          <p:cNvSpPr/>
          <p:nvPr/>
        </p:nvSpPr>
        <p:spPr>
          <a:xfrm>
            <a:off x="7257242" y="5544839"/>
            <a:ext cx="2150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Peru-nog@lacnic.net</a:t>
            </a:r>
          </a:p>
        </p:txBody>
      </p:sp>
      <p:pic>
        <p:nvPicPr>
          <p:cNvPr id="1030" name="Picture 6" descr="Resultado de imagen para iconos correo">
            <a:extLst>
              <a:ext uri="{FF2B5EF4-FFF2-40B4-BE49-F238E27FC236}">
                <a16:creationId xmlns:a16="http://schemas.microsoft.com/office/drawing/2014/main" id="{D405FE9C-2F7F-49AC-A008-E14ED5227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608" y="5451188"/>
            <a:ext cx="556634" cy="55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iconos facebook">
            <a:extLst>
              <a:ext uri="{FF2B5EF4-FFF2-40B4-BE49-F238E27FC236}">
                <a16:creationId xmlns:a16="http://schemas.microsoft.com/office/drawing/2014/main" id="{15AD1F39-151B-449F-94FD-74D62EE11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066" y="5505593"/>
            <a:ext cx="447824" cy="44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iconos whatsapp">
            <a:extLst>
              <a:ext uri="{FF2B5EF4-FFF2-40B4-BE49-F238E27FC236}">
                <a16:creationId xmlns:a16="http://schemas.microsoft.com/office/drawing/2014/main" id="{5CACDB2E-4E8A-40DC-B338-2D29608A7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138" y="5494693"/>
            <a:ext cx="730526" cy="46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86D8D0-968B-4DC7-BD7C-094BE5F99BD1}"/>
              </a:ext>
            </a:extLst>
          </p:cNvPr>
          <p:cNvSpPr txBox="1"/>
          <p:nvPr/>
        </p:nvSpPr>
        <p:spPr>
          <a:xfrm>
            <a:off x="1202825" y="5541135"/>
            <a:ext cx="3347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Contacto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862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itting at a table in a room&#10;&#10;Description automatically generated">
            <a:extLst>
              <a:ext uri="{FF2B5EF4-FFF2-40B4-BE49-F238E27FC236}">
                <a16:creationId xmlns:a16="http://schemas.microsoft.com/office/drawing/2014/main" id="{E0E68C70-3C5E-4142-84B6-8383BBE974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5"/>
          <a:stretch/>
        </p:blipFill>
        <p:spPr>
          <a:xfrm>
            <a:off x="7794519" y="3506112"/>
            <a:ext cx="4397481" cy="3351888"/>
          </a:xfrm>
          <a:custGeom>
            <a:avLst/>
            <a:gdLst>
              <a:gd name="connsiteX0" fmla="*/ 0 w 4397481"/>
              <a:gd name="connsiteY0" fmla="*/ 0 h 3351888"/>
              <a:gd name="connsiteX1" fmla="*/ 4397481 w 4397481"/>
              <a:gd name="connsiteY1" fmla="*/ 0 h 3351888"/>
              <a:gd name="connsiteX2" fmla="*/ 4397481 w 4397481"/>
              <a:gd name="connsiteY2" fmla="*/ 3351888 h 3351888"/>
              <a:gd name="connsiteX3" fmla="*/ 1552363 w 4397481"/>
              <a:gd name="connsiteY3" fmla="*/ 3351888 h 335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7481" h="3351888">
                <a:moveTo>
                  <a:pt x="0" y="0"/>
                </a:moveTo>
                <a:lnTo>
                  <a:pt x="4397481" y="0"/>
                </a:lnTo>
                <a:lnTo>
                  <a:pt x="4397481" y="3351888"/>
                </a:lnTo>
                <a:lnTo>
                  <a:pt x="1552363" y="3351888"/>
                </a:lnTo>
                <a:close/>
              </a:path>
            </a:pathLst>
          </a:custGeom>
        </p:spPr>
      </p:pic>
      <p:pic>
        <p:nvPicPr>
          <p:cNvPr id="5" name="Picture 4" descr="A group of people in a room&#10;&#10;Description automatically generated">
            <a:extLst>
              <a:ext uri="{FF2B5EF4-FFF2-40B4-BE49-F238E27FC236}">
                <a16:creationId xmlns:a16="http://schemas.microsoft.com/office/drawing/2014/main" id="{B3D37282-6B06-43E6-93E2-DEEF354321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r="1" b="1"/>
          <a:stretch/>
        </p:blipFill>
        <p:spPr>
          <a:xfrm>
            <a:off x="20" y="10"/>
            <a:ext cx="9154673" cy="6863475"/>
          </a:xfrm>
          <a:custGeom>
            <a:avLst/>
            <a:gdLst>
              <a:gd name="connsiteX0" fmla="*/ 0 w 9154693"/>
              <a:gd name="connsiteY0" fmla="*/ 0 h 6863485"/>
              <a:gd name="connsiteX1" fmla="*/ 5976000 w 9154693"/>
              <a:gd name="connsiteY1" fmla="*/ 0 h 6863485"/>
              <a:gd name="connsiteX2" fmla="*/ 9154693 w 9154693"/>
              <a:gd name="connsiteY2" fmla="*/ 6863485 h 6863485"/>
              <a:gd name="connsiteX3" fmla="*/ 0 w 9154693"/>
              <a:gd name="connsiteY3" fmla="*/ 6863485 h 6863485"/>
              <a:gd name="connsiteX4" fmla="*/ 0 w 9154693"/>
              <a:gd name="connsiteY4" fmla="*/ 0 h 686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693" h="6863485">
                <a:moveTo>
                  <a:pt x="0" y="0"/>
                </a:moveTo>
                <a:lnTo>
                  <a:pt x="5976000" y="0"/>
                </a:lnTo>
                <a:lnTo>
                  <a:pt x="9154693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7" name="Picture 6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77C6B018-116F-405D-ACC9-3E958E1B9F6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29" r="3" b="3"/>
          <a:stretch/>
        </p:blipFill>
        <p:spPr>
          <a:xfrm>
            <a:off x="6168189" y="10"/>
            <a:ext cx="6023811" cy="3346394"/>
          </a:xfrm>
          <a:custGeom>
            <a:avLst/>
            <a:gdLst>
              <a:gd name="connsiteX0" fmla="*/ 0 w 6023811"/>
              <a:gd name="connsiteY0" fmla="*/ 0 h 3346404"/>
              <a:gd name="connsiteX1" fmla="*/ 6023811 w 6023811"/>
              <a:gd name="connsiteY1" fmla="*/ 0 h 3346404"/>
              <a:gd name="connsiteX2" fmla="*/ 6023811 w 6023811"/>
              <a:gd name="connsiteY2" fmla="*/ 3346404 h 3346404"/>
              <a:gd name="connsiteX3" fmla="*/ 1549824 w 6023811"/>
              <a:gd name="connsiteY3" fmla="*/ 3346404 h 3346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3811" h="3346404">
                <a:moveTo>
                  <a:pt x="0" y="0"/>
                </a:moveTo>
                <a:lnTo>
                  <a:pt x="6023811" y="0"/>
                </a:lnTo>
                <a:lnTo>
                  <a:pt x="6023811" y="3346404"/>
                </a:lnTo>
                <a:lnTo>
                  <a:pt x="1549824" y="334640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654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DA673EF-5F03-4E40-ADD5-3066AF5D7EB9}"/>
              </a:ext>
            </a:extLst>
          </p:cNvPr>
          <p:cNvSpPr txBox="1"/>
          <p:nvPr/>
        </p:nvSpPr>
        <p:spPr>
          <a:xfrm>
            <a:off x="1257299" y="826479"/>
            <a:ext cx="2586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/>
              <a:t>DEFINICIONES</a:t>
            </a:r>
            <a:endParaRPr lang="es-PE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467585-F813-4270-87B4-CA26CCDA656B}"/>
              </a:ext>
            </a:extLst>
          </p:cNvPr>
          <p:cNvSpPr txBox="1"/>
          <p:nvPr/>
        </p:nvSpPr>
        <p:spPr>
          <a:xfrm>
            <a:off x="1257299" y="1611926"/>
            <a:ext cx="960999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NOG: </a:t>
            </a:r>
          </a:p>
          <a:p>
            <a:r>
              <a:rPr lang="es-PE" dirty="0"/>
              <a:t>Es una comunidad de personas con perfil técnico que se ocupan de la operación de redes IP. Estas comunidades discuten problemas, comparten experiencias, anuncian incidentes y colaboran para simplificar y mejorar el funcionamiento de sus redes.</a:t>
            </a:r>
          </a:p>
          <a:p>
            <a:endParaRPr lang="es-PE" dirty="0"/>
          </a:p>
          <a:p>
            <a:r>
              <a:rPr lang="es-PE" b="1" dirty="0"/>
              <a:t>LACNOG: </a:t>
            </a:r>
          </a:p>
          <a:p>
            <a:r>
              <a:rPr lang="es-PE" dirty="0"/>
              <a:t>Es la comunidad de operadores de América Latina y el Caribe.</a:t>
            </a:r>
          </a:p>
          <a:p>
            <a:endParaRPr lang="es-PE" dirty="0"/>
          </a:p>
          <a:p>
            <a:r>
              <a:rPr lang="es-PE" b="1" dirty="0" err="1"/>
              <a:t>National</a:t>
            </a:r>
            <a:r>
              <a:rPr lang="es-PE" b="1" dirty="0"/>
              <a:t> NOG: </a:t>
            </a:r>
          </a:p>
          <a:p>
            <a:r>
              <a:rPr lang="es-PE" dirty="0"/>
              <a:t>Son grupos de confianza dentro de cada país para entender problemáticas específicas del país, entre personas que pueden reunirse regularmente y que comparten proveedores, tecnologías, vendedores, regulación e incidentes similares por estar operando en el mismo lugar.</a:t>
            </a:r>
          </a:p>
          <a:p>
            <a:endParaRPr lang="es-PE" dirty="0"/>
          </a:p>
          <a:p>
            <a:r>
              <a:rPr lang="es-PE" b="1" dirty="0"/>
              <a:t>PERUNOG:</a:t>
            </a:r>
          </a:p>
          <a:p>
            <a:r>
              <a:rPr lang="es-PE" dirty="0"/>
              <a:t>Es la comunidad de operadores del Perú.</a:t>
            </a:r>
          </a:p>
          <a:p>
            <a:endParaRPr lang="es-PE" dirty="0"/>
          </a:p>
          <a:p>
            <a:r>
              <a:rPr lang="es-PE" dirty="0">
                <a:hlinkClick r:id="rId2"/>
              </a:rPr>
              <a:t>http://www.lacnog.org/nogs-nacionales/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9073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DA673EF-5F03-4E40-ADD5-3066AF5D7EB9}"/>
              </a:ext>
            </a:extLst>
          </p:cNvPr>
          <p:cNvSpPr txBox="1"/>
          <p:nvPr/>
        </p:nvSpPr>
        <p:spPr>
          <a:xfrm>
            <a:off x="1257299" y="826479"/>
            <a:ext cx="4276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/>
              <a:t>ACTIVIDADES PERUNOG</a:t>
            </a:r>
            <a:endParaRPr lang="es-PE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467585-F813-4270-87B4-CA26CCDA656B}"/>
              </a:ext>
            </a:extLst>
          </p:cNvPr>
          <p:cNvSpPr txBox="1"/>
          <p:nvPr/>
        </p:nvSpPr>
        <p:spPr>
          <a:xfrm>
            <a:off x="1512277" y="2047974"/>
            <a:ext cx="43815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/>
              <a:t>Actividad Principal: </a:t>
            </a:r>
          </a:p>
          <a:p>
            <a:endParaRPr lang="es-PE" sz="2000" b="1" dirty="0"/>
          </a:p>
          <a:p>
            <a:r>
              <a:rPr lang="es-PE" sz="2000" b="1" dirty="0"/>
              <a:t>A través de la lista de Correo: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Foro de consulta.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Reporte de incidencias.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Información en general.</a:t>
            </a:r>
          </a:p>
          <a:p>
            <a:endParaRPr lang="es-PE" sz="2000" dirty="0"/>
          </a:p>
          <a:p>
            <a:r>
              <a:rPr lang="es-PE" sz="2000" b="1" dirty="0"/>
              <a:t>Eventos y Conferencias: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Charlas online.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Conferencias.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Participación en eventos (colaboración).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1D6FF55-F673-4D6B-A13D-64183C13970D}"/>
              </a:ext>
            </a:extLst>
          </p:cNvPr>
          <p:cNvSpPr txBox="1"/>
          <p:nvPr/>
        </p:nvSpPr>
        <p:spPr>
          <a:xfrm>
            <a:off x="6350978" y="2047973"/>
            <a:ext cx="43815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/>
              <a:t>Propuestas: </a:t>
            </a:r>
          </a:p>
          <a:p>
            <a:endParaRPr lang="es-PE" sz="2000" b="1" dirty="0"/>
          </a:p>
          <a:p>
            <a:r>
              <a:rPr lang="es-PE" sz="2000" b="1" dirty="0"/>
              <a:t>Promoción del grupo: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Presentaciones en universidades.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Plan integración nuevos miembros.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Participación en eventos (difusión).</a:t>
            </a:r>
          </a:p>
          <a:p>
            <a:endParaRPr lang="es-PE" sz="2000" dirty="0"/>
          </a:p>
          <a:p>
            <a:r>
              <a:rPr lang="es-PE" sz="2000" b="1" dirty="0"/>
              <a:t>Creación equipos de trabajo: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Exploración de tecnologías.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Grupos de estudio.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000" dirty="0"/>
              <a:t>Participación en Estándares/Protocolos.</a:t>
            </a:r>
          </a:p>
        </p:txBody>
      </p:sp>
    </p:spTree>
    <p:extLst>
      <p:ext uri="{BB962C8B-B14F-4D97-AF65-F5344CB8AC3E}">
        <p14:creationId xmlns:p14="http://schemas.microsoft.com/office/powerpoint/2010/main" val="322978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DA673EF-5F03-4E40-ADD5-3066AF5D7EB9}"/>
              </a:ext>
            </a:extLst>
          </p:cNvPr>
          <p:cNvSpPr txBox="1"/>
          <p:nvPr/>
        </p:nvSpPr>
        <p:spPr>
          <a:xfrm>
            <a:off x="1257299" y="826479"/>
            <a:ext cx="5224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/>
              <a:t>CREACION COMITE PERUNOG</a:t>
            </a:r>
            <a:endParaRPr lang="es-PE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467585-F813-4270-87B4-CA26CCDA656B}"/>
              </a:ext>
            </a:extLst>
          </p:cNvPr>
          <p:cNvSpPr txBox="1"/>
          <p:nvPr/>
        </p:nvSpPr>
        <p:spPr>
          <a:xfrm>
            <a:off x="1257299" y="1411254"/>
            <a:ext cx="94372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/>
              <a:t>Sugerencia de posibles funciones dentro del grupo:</a:t>
            </a:r>
          </a:p>
          <a:p>
            <a:endParaRPr lang="es-P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800" dirty="0"/>
              <a:t>Presidente – Jorge Lam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800" dirty="0"/>
              <a:t>Secretario / </a:t>
            </a:r>
            <a:r>
              <a:rPr lang="es-PE" sz="2800" dirty="0" err="1"/>
              <a:t>Community</a:t>
            </a:r>
            <a:r>
              <a:rPr lang="es-PE" sz="2800" dirty="0"/>
              <a:t> Manager: Marco Cáceres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800" dirty="0"/>
              <a:t>Coordinador de la “Promoción del grupo”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800" dirty="0"/>
              <a:t>Alejandro </a:t>
            </a:r>
            <a:r>
              <a:rPr lang="es-PE" sz="2800" dirty="0" err="1"/>
              <a:t>Apéstegui</a:t>
            </a:r>
            <a:endParaRPr lang="es-P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2800" dirty="0"/>
              <a:t>Coordinador de los “Equipos de Trabajo”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800" dirty="0"/>
              <a:t>Seguridad - Nancy Córdova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800" dirty="0" err="1"/>
              <a:t>IXPs</a:t>
            </a:r>
            <a:r>
              <a:rPr lang="es-PE" sz="2800" dirty="0"/>
              <a:t> - Salvador </a:t>
            </a:r>
            <a:r>
              <a:rPr lang="es-PE" sz="2800" dirty="0" err="1"/>
              <a:t>Bertenbreiter</a:t>
            </a:r>
            <a:endParaRPr lang="es-PE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PE" sz="2800" dirty="0"/>
              <a:t>Nuevas tendencias - </a:t>
            </a:r>
            <a:r>
              <a:rPr lang="es-PE" sz="2800" dirty="0" err="1"/>
              <a:t>Gianpietro</a:t>
            </a:r>
            <a:r>
              <a:rPr lang="es-PE" sz="2800" dirty="0"/>
              <a:t> Lavado / Wilfredo </a:t>
            </a:r>
            <a:r>
              <a:rPr lang="es-PE" sz="2800" dirty="0" err="1"/>
              <a:t>Mixan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3219992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333</Words>
  <Application>Microsoft Office PowerPoint</Application>
  <PresentationFormat>Panorámica</PresentationFormat>
  <Paragraphs>58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Lam, Jorge</dc:creator>
  <cp:lastModifiedBy>Marco Cáceres</cp:lastModifiedBy>
  <cp:revision>7</cp:revision>
  <dcterms:created xsi:type="dcterms:W3CDTF">2019-04-17T17:39:24Z</dcterms:created>
  <dcterms:modified xsi:type="dcterms:W3CDTF">2019-04-22T21:36:41Z</dcterms:modified>
</cp:coreProperties>
</file>